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7" r:id="rId9"/>
    <p:sldId id="265" r:id="rId10"/>
    <p:sldId id="268" r:id="rId11"/>
    <p:sldId id="266" r:id="rId1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6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2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760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4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62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7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4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5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6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9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B4C44-BEBF-4353-9DE7-73578A9C20F6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3D8EE-9E6B-4D51-BDB7-6E986F00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84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Processing Financial Data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Team 4 Week 2 Assignment: Comprehensive analysis of data preprocessing for cryptocurrency datasets, missing data handling strategies, and foundational financial analysis techniques.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620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09600" y="480298"/>
            <a:ext cx="4644985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9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609600" y="1409224"/>
            <a:ext cx="4354235" cy="2414707"/>
          </a:xfrm>
          <a:prstGeom prst="roundRect">
            <a:avLst>
              <a:gd name="adj" fmla="val 1082"/>
            </a:avLst>
          </a:prstGeom>
          <a:solidFill>
            <a:srgbClr val="FFB393"/>
          </a:solidFill>
          <a:ln/>
        </p:spPr>
      </p:sp>
      <p:sp>
        <p:nvSpPr>
          <p:cNvPr id="6" name="Text 2"/>
          <p:cNvSpPr/>
          <p:nvPr/>
        </p:nvSpPr>
        <p:spPr>
          <a:xfrm>
            <a:off x="783788" y="158341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Return Comparison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83788" y="1978104"/>
            <a:ext cx="4005858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Simple and log returns show near-equality for small daily movements but diverge slightly during larger price jumps. Log returns consistently display lower mean values due to compound capitalization effects.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5138023" y="1409224"/>
            <a:ext cx="4354235" cy="2414707"/>
          </a:xfrm>
          <a:prstGeom prst="roundRect">
            <a:avLst>
              <a:gd name="adj" fmla="val 1082"/>
            </a:avLst>
          </a:prstGeom>
          <a:solidFill>
            <a:srgbClr val="FFB393"/>
          </a:solidFill>
          <a:ln/>
        </p:spPr>
      </p:sp>
      <p:sp>
        <p:nvSpPr>
          <p:cNvPr id="9" name="Text 5"/>
          <p:cNvSpPr/>
          <p:nvPr/>
        </p:nvSpPr>
        <p:spPr>
          <a:xfrm>
            <a:off x="5312212" y="158341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Volatility Patterns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312212" y="1978104"/>
            <a:ext cx="4005858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Standard deviation remains similar between simple and log returns for most assets. High-volatility securities show slightly higher std in simple returns as large movements inflate dispersion.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9666446" y="1409224"/>
            <a:ext cx="4354354" cy="2414707"/>
          </a:xfrm>
          <a:prstGeom prst="roundRect">
            <a:avLst>
              <a:gd name="adj" fmla="val 1082"/>
            </a:avLst>
          </a:prstGeom>
          <a:solidFill>
            <a:srgbClr val="FFB393"/>
          </a:solidFill>
          <a:ln/>
        </p:spPr>
      </p:sp>
      <p:sp>
        <p:nvSpPr>
          <p:cNvPr id="12" name="Text 8"/>
          <p:cNvSpPr/>
          <p:nvPr/>
        </p:nvSpPr>
        <p:spPr>
          <a:xfrm>
            <a:off x="9840635" y="158341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Distribution Shape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9840635" y="1978104"/>
            <a:ext cx="4005977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Simple returns exhibit strong positive skewness with heavy right tails. Log returns demonstrate better symmetry and normality, except BTC showing negative skewness with heavy downside tails.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09600" y="4085153"/>
            <a:ext cx="550890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Correlation Analysis Reveals Key Insights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609600" y="486894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Equity Correlations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609600" y="5333405"/>
            <a:ext cx="4140994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Extremely high positive correlations among stocks indicate strong systematic risk factors and limited diversification benefits within the equity basket.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5183029" y="486894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Crypto vs Stocks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5183029" y="5333405"/>
            <a:ext cx="4140994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BTC and ETH show very low to zero correlations with equities, offering potential diversification benefits in mixed portfolios.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9756458" y="4868942"/>
            <a:ext cx="23224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Crypto Relationship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9756458" y="5333405"/>
            <a:ext cx="4279344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BTC-ETH correlation appears weakly negative in this sample—an unusual finding likely explained by sample size or specific time period characteristics.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870823" y="6996232"/>
            <a:ext cx="13149977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 returns provide superior statistical properties for modeling, offering better symmetry and normality compared to simple returns, making them the preferred choice for quantitative financial analysis.</a:t>
            </a:r>
            <a:endParaRPr lang="en-US" sz="1350" dirty="0"/>
          </a:p>
        </p:txBody>
      </p:sp>
      <p:sp>
        <p:nvSpPr>
          <p:cNvPr id="22" name="Shape 18"/>
          <p:cNvSpPr/>
          <p:nvPr/>
        </p:nvSpPr>
        <p:spPr>
          <a:xfrm>
            <a:off x="609600" y="6800374"/>
            <a:ext cx="22860" cy="948928"/>
          </a:xfrm>
          <a:prstGeom prst="rect">
            <a:avLst/>
          </a:prstGeom>
          <a:solidFill>
            <a:srgbClr val="FFB393"/>
          </a:solidFill>
          <a:ln/>
        </p:spPr>
      </p:sp>
    </p:spTree>
    <p:extLst>
      <p:ext uri="{BB962C8B-B14F-4D97-AF65-F5344CB8AC3E}">
        <p14:creationId xmlns:p14="http://schemas.microsoft.com/office/powerpoint/2010/main" val="85422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8304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95206" y="3033832"/>
            <a:ext cx="10594777" cy="1324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400"/>
              </a:lnSpc>
              <a:buNone/>
            </a:pPr>
            <a:r>
              <a:rPr lang="en-US" sz="8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</a:t>
            </a:r>
            <a:endParaRPr lang="en-US" sz="8300" dirty="0"/>
          </a:p>
        </p:txBody>
      </p:sp>
      <p:sp>
        <p:nvSpPr>
          <p:cNvPr id="6" name="Text 1"/>
          <p:cNvSpPr/>
          <p:nvPr/>
        </p:nvSpPr>
        <p:spPr>
          <a:xfrm>
            <a:off x="695206" y="4656058"/>
            <a:ext cx="1323998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 appreciate your attention and engagement with our comprehensive data preprocessing analysis for financial time series datasets.</a:t>
            </a:r>
            <a:endParaRPr lang="en-US" sz="1550" dirty="0"/>
          </a:p>
        </p:txBody>
      </p:sp>
      <p:sp>
        <p:nvSpPr>
          <p:cNvPr id="7" name="Shape 2"/>
          <p:cNvSpPr/>
          <p:nvPr/>
        </p:nvSpPr>
        <p:spPr>
          <a:xfrm>
            <a:off x="695206" y="5514856"/>
            <a:ext cx="4280892" cy="2163842"/>
          </a:xfrm>
          <a:prstGeom prst="roundRect">
            <a:avLst>
              <a:gd name="adj" fmla="val 137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16662" y="5736312"/>
            <a:ext cx="264866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Achievements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916662" y="6186607"/>
            <a:ext cx="3837980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Successfully addressed calendar alignment, tested multiple imputation methods, and resolved evaluation metric issues</a:t>
            </a:r>
            <a:endParaRPr lang="en-US" sz="1550" dirty="0"/>
          </a:p>
        </p:txBody>
      </p:sp>
      <p:sp>
        <p:nvSpPr>
          <p:cNvPr id="10" name="Shape 5"/>
          <p:cNvSpPr/>
          <p:nvPr/>
        </p:nvSpPr>
        <p:spPr>
          <a:xfrm>
            <a:off x="5174694" y="5514856"/>
            <a:ext cx="4280892" cy="2163842"/>
          </a:xfrm>
          <a:prstGeom prst="roundRect">
            <a:avLst>
              <a:gd name="adj" fmla="val 137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396151" y="5736312"/>
            <a:ext cx="264866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Practical Insights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5396151" y="6186607"/>
            <a:ext cx="3837980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Demonstrated that simple methods often outperform complex approaches in financial data preprocessing tasks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9654183" y="5514856"/>
            <a:ext cx="4281011" cy="2163842"/>
          </a:xfrm>
          <a:prstGeom prst="roundRect">
            <a:avLst>
              <a:gd name="adj" fmla="val 137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875639" y="5736312"/>
            <a:ext cx="264866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Directions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9875639" y="6186607"/>
            <a:ext cx="3838099" cy="952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Foundation established for advanced financial analysis and machine learning applications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12992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719257"/>
            <a:ext cx="7735491" cy="1341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1: Calendar Alignment Strategy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190655" y="2362438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0655" y="2681526"/>
            <a:ext cx="3767138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6190655" y="2827853"/>
            <a:ext cx="31425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Challenge Identification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190655" y="3283982"/>
            <a:ext cx="3767138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Cryptocurrencies trade 24/7 while stocks only trade on weekdays, creating alignment issues for unified analysis.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159008" y="2362438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9008" y="2681526"/>
            <a:ext cx="3767138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10159008" y="2827853"/>
            <a:ext cx="318789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Synthetic Value Strategy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159008" y="3283982"/>
            <a:ext cx="3767138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Added synthetic weekend values to stock data using median of weekday closing prices, preserving crypto data integrity.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90655" y="4923830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0655" y="5242917"/>
            <a:ext cx="7735491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6190655" y="5389245"/>
            <a:ext cx="354222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Median Selection Rationale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190655" y="5845373"/>
            <a:ext cx="773549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Median chosen for robustness against extreme values and to avoid artificial trend creation through interpolation.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90655" y="6866453"/>
            <a:ext cx="7735491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Results showed mean convergence toward median values, with systematic variance reduction due to weekend price stabilization effects.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94622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021" y="580668"/>
            <a:ext cx="13152358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2: Rolling Median Window Optimization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39021" y="2495193"/>
            <a:ext cx="768536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Evaluated multiple window sizes (3, 7, 14, 20, 30, and 60 days) for missing value imputation using rolling median approach.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9021" y="3382089"/>
            <a:ext cx="28155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39021" y="3945136"/>
            <a:ext cx="768536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30-day window achieved lowest MAE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021" y="4356854"/>
            <a:ext cx="768536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60-day window showed lowest RMSE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021" y="4768572"/>
            <a:ext cx="768536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MAE provides more interpretable results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021" y="5180290"/>
            <a:ext cx="768536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RMSE penalizes large errors more severely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021" y="5708213"/>
            <a:ext cx="768536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Selected Solution: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30-day window based on MAE stability and interpretability for this financial dataset.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71" y="2542699"/>
            <a:ext cx="4951809" cy="49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509" y="723662"/>
            <a:ext cx="786098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3: Simple Imputation Methods Comparison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824746" y="2403872"/>
            <a:ext cx="244411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Forward Fill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24746" y="2819281"/>
            <a:ext cx="3472339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Uses previous available value to fill gaps. MAE: 323.76, RMSE: 362.69</a:t>
            </a:r>
            <a:endParaRPr lang="en-US" sz="1400" dirty="0"/>
          </a:p>
        </p:txBody>
      </p:sp>
      <p:sp>
        <p:nvSpPr>
          <p:cNvPr id="6" name="Text 5"/>
          <p:cNvSpPr/>
          <p:nvPr/>
        </p:nvSpPr>
        <p:spPr>
          <a:xfrm>
            <a:off x="4846796" y="2403872"/>
            <a:ext cx="244411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Backward Fill</a:t>
            </a:r>
            <a:endParaRPr lang="en-US" sz="1900" dirty="0"/>
          </a:p>
        </p:txBody>
      </p:sp>
      <p:sp>
        <p:nvSpPr>
          <p:cNvPr id="7" name="Text 6"/>
          <p:cNvSpPr/>
          <p:nvPr/>
        </p:nvSpPr>
        <p:spPr>
          <a:xfrm>
            <a:off x="4846796" y="2819281"/>
            <a:ext cx="347245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Uses next available value for imputation. MAE: 323.74, RMSE: 362.62</a:t>
            </a:r>
            <a:endParaRPr lang="en-US" sz="1400" dirty="0"/>
          </a:p>
        </p:txBody>
      </p:sp>
      <p:sp>
        <p:nvSpPr>
          <p:cNvPr id="8" name="Text 8"/>
          <p:cNvSpPr/>
          <p:nvPr/>
        </p:nvSpPr>
        <p:spPr>
          <a:xfrm>
            <a:off x="824746" y="4249103"/>
            <a:ext cx="244411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Combined Method</a:t>
            </a:r>
            <a:endParaRPr lang="en-US" sz="1900" dirty="0"/>
          </a:p>
        </p:txBody>
      </p:sp>
      <p:sp>
        <p:nvSpPr>
          <p:cNvPr id="9" name="Text 9"/>
          <p:cNvSpPr/>
          <p:nvPr/>
        </p:nvSpPr>
        <p:spPr>
          <a:xfrm>
            <a:off x="824746" y="4664512"/>
            <a:ext cx="7494508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Sequential forward-backward approach for remaining gaps. Similar performance metrics.</a:t>
            </a: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46" y="5915025"/>
            <a:ext cx="229076" cy="183237"/>
          </a:xfrm>
          <a:prstGeom prst="rect">
            <a:avLst/>
          </a:prstGeom>
        </p:spPr>
      </p:pic>
      <p:sp>
        <p:nvSpPr>
          <p:cNvPr id="11" name="Text 11"/>
          <p:cNvSpPr/>
          <p:nvPr/>
        </p:nvSpPr>
        <p:spPr>
          <a:xfrm>
            <a:off x="1237059" y="5869662"/>
            <a:ext cx="7082195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MAPE Issue:</a:t>
            </a:r>
            <a:r>
              <a:rPr lang="en-US" sz="1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MAPE returned infinite values due to zero denominators in the dataset, making it unsuitable for evaluation.</a:t>
            </a:r>
            <a:endParaRPr lang="en-US" sz="1400" dirty="0"/>
          </a:p>
        </p:txBody>
      </p:sp>
      <p:sp>
        <p:nvSpPr>
          <p:cNvPr id="12" name="Text 12"/>
          <p:cNvSpPr/>
          <p:nvPr/>
        </p:nvSpPr>
        <p:spPr>
          <a:xfrm>
            <a:off x="641509" y="6919079"/>
            <a:ext cx="786098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Winner:</a:t>
            </a: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Backward fill method showed marginal superiority in both MAE and RMSE metrics, utilizing more recent information for better accuracy.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929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02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683" y="3059073"/>
            <a:ext cx="12064008" cy="667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4: Advanced Interpolation Techniques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923687" y="4850249"/>
            <a:ext cx="266926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Linear Interpolation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23687" y="5303877"/>
            <a:ext cx="383024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Straight-line connection between gap endpoints. Provides stable baseline performance with minimal assumptions.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062" y="4162187"/>
            <a:ext cx="300276" cy="375285"/>
          </a:xfrm>
          <a:prstGeom prst="rect">
            <a:avLst/>
          </a:prstGeom>
        </p:spPr>
      </p:pic>
      <p:sp>
        <p:nvSpPr>
          <p:cNvPr id="8" name="Text 7"/>
          <p:cNvSpPr/>
          <p:nvPr/>
        </p:nvSpPr>
        <p:spPr>
          <a:xfrm>
            <a:off x="5400080" y="4850249"/>
            <a:ext cx="323838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Polynomial Interpolation</a:t>
            </a:r>
            <a:endParaRPr lang="en-US" sz="2100" dirty="0"/>
          </a:p>
        </p:txBody>
      </p:sp>
      <p:sp>
        <p:nvSpPr>
          <p:cNvPr id="9" name="Text 8"/>
          <p:cNvSpPr/>
          <p:nvPr/>
        </p:nvSpPr>
        <p:spPr>
          <a:xfrm>
            <a:off x="5400080" y="5303877"/>
            <a:ext cx="383024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Low-degree (2nd order) polynomial introducing controlled curvature. Achieved lowest MAE for best average accuracy.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455" y="4162187"/>
            <a:ext cx="300276" cy="375285"/>
          </a:xfrm>
          <a:prstGeom prst="rect">
            <a:avLst/>
          </a:prstGeom>
        </p:spPr>
      </p:pic>
      <p:sp>
        <p:nvSpPr>
          <p:cNvPr id="11" name="Text 11"/>
          <p:cNvSpPr/>
          <p:nvPr/>
        </p:nvSpPr>
        <p:spPr>
          <a:xfrm>
            <a:off x="9876473" y="4850249"/>
            <a:ext cx="304204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Exponential Smoothing</a:t>
            </a:r>
            <a:endParaRPr lang="en-US" sz="2100" dirty="0"/>
          </a:p>
        </p:txBody>
      </p:sp>
      <p:sp>
        <p:nvSpPr>
          <p:cNvPr id="12" name="Text 12"/>
          <p:cNvSpPr/>
          <p:nvPr/>
        </p:nvSpPr>
        <p:spPr>
          <a:xfrm>
            <a:off x="9876473" y="5303877"/>
            <a:ext cx="3830241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Recursive estimation with greater weight on recent observations. Achieved lowest RMSE, minimizing large errors.</a:t>
            </a:r>
            <a:endParaRPr lang="en-US" sz="1550" dirty="0"/>
          </a:p>
        </p:txBody>
      </p:sp>
      <p:sp>
        <p:nvSpPr>
          <p:cNvPr id="13" name="Text 13"/>
          <p:cNvSpPr/>
          <p:nvPr/>
        </p:nvSpPr>
        <p:spPr>
          <a:xfrm>
            <a:off x="700683" y="7032665"/>
            <a:ext cx="1322903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Recommendation:</a:t>
            </a: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Exponential smoothing for financial applications due to superior RMSE performance, crucial for limiting large prediction errors.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4630400" cy="2502456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723542" y="4209931"/>
            <a:ext cx="4230529" cy="600551"/>
          </a:xfrm>
          <a:prstGeom prst="roundRect">
            <a:avLst>
              <a:gd name="adj" fmla="val 433"/>
            </a:avLst>
          </a:prstGeom>
          <a:solidFill>
            <a:srgbClr val="4D1529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530" y="4314587"/>
            <a:ext cx="300276" cy="375285"/>
          </a:xfrm>
          <a:prstGeom prst="rect">
            <a:avLst/>
          </a:prstGeom>
        </p:spPr>
      </p:pic>
      <p:sp>
        <p:nvSpPr>
          <p:cNvPr id="17" name="Shape 6"/>
          <p:cNvSpPr/>
          <p:nvPr/>
        </p:nvSpPr>
        <p:spPr>
          <a:xfrm>
            <a:off x="5352336" y="4201954"/>
            <a:ext cx="4230529" cy="600551"/>
          </a:xfrm>
          <a:prstGeom prst="roundRect">
            <a:avLst>
              <a:gd name="adj" fmla="val 433"/>
            </a:avLst>
          </a:prstGeom>
          <a:solidFill>
            <a:srgbClr val="4D152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62" y="4314587"/>
            <a:ext cx="300276" cy="375285"/>
          </a:xfrm>
          <a:prstGeom prst="rect">
            <a:avLst/>
          </a:prstGeom>
        </p:spPr>
      </p:pic>
      <p:sp>
        <p:nvSpPr>
          <p:cNvPr id="19" name="Shape 10"/>
          <p:cNvSpPr/>
          <p:nvPr/>
        </p:nvSpPr>
        <p:spPr>
          <a:xfrm>
            <a:off x="9828728" y="4201954"/>
            <a:ext cx="4230529" cy="600551"/>
          </a:xfrm>
          <a:prstGeom prst="roundRect">
            <a:avLst>
              <a:gd name="adj" fmla="val 433"/>
            </a:avLst>
          </a:prstGeom>
          <a:solidFill>
            <a:srgbClr val="4D1529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855" y="4314587"/>
            <a:ext cx="300276" cy="3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9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251" y="886778"/>
            <a:ext cx="7714298" cy="1361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5: Evaluation Metrics Troubleshooting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01251" y="2758916"/>
            <a:ext cx="272355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Issues Encountered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01251" y="3303627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MAPE Problem: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Division by zero when actual values are zero, resulting in infinite values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1251" y="4355544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Correlation NaN: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Zero variance in flat trend series prevents correlation calculation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1251" y="5407462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Misleading Metrics: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Some indicators unreliable with poor data variance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5218" y="2758916"/>
            <a:ext cx="30843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Solutions Implemented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15218" y="3303627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sMAPE Replacement: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Symmetric MAPE using sum of absolute values in denominator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5218" y="4355544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Variance Checks: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Pre-calculation validation to handle zero variance cases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5218" y="5407462"/>
            <a:ext cx="3607951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 Focus: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Emphasis on MAE and sMAPE for reliable evaluation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1251" y="6689169"/>
            <a:ext cx="771429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corrections stabilized evaluation indices, making results more reliable and interpretable for production use.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35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118503" y="2063710"/>
            <a:ext cx="2476024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152317" y="2885361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 Values Tested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18503" y="3294697"/>
            <a:ext cx="247602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 = 5, 10, 15, 20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820269" y="2063710"/>
            <a:ext cx="2476143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92.5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854202" y="2885361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KNN MAE Result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820269" y="3294697"/>
            <a:ext cx="247614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Both basic and scaled versions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522154" y="2063710"/>
            <a:ext cx="2476024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77.4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11555968" y="2885361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Median MAE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22154" y="3294697"/>
            <a:ext cx="247602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Superior performance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118503" y="425636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Method Variations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118503" y="4737973"/>
            <a:ext cx="371963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Basic KNN:</a:t>
            </a: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Direct application without normalization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118503" y="5379006"/>
            <a:ext cx="3719632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Scaled KNN:</a:t>
            </a: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StandardScaler preprocessing for distance smoothing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18503" y="6309003"/>
            <a:ext cx="371963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Median Baseline:</a:t>
            </a: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Simple median substitution comparison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286286" y="425636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286286" y="4737973"/>
            <a:ext cx="3719632" cy="144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Scaling showed no improvement over basic KNN. Median imputation outperformed both KNN variants with lower MAE (77.4 vs 92.5) and RMSE (169.7 vs 185.1).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118503" y="7153156"/>
            <a:ext cx="787979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Conclusion:</a:t>
            </a: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Simple median imputation proved more effective than sophisticated KNN approaches for this dataset.</a:t>
            </a:r>
            <a:endParaRPr lang="en-US" sz="14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4" y="0"/>
            <a:ext cx="5486400" cy="82296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152317" y="498396"/>
            <a:ext cx="7879794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6: K-Nearest Neighbors Imputation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75270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90" y="3950494"/>
            <a:ext cx="289917" cy="289917"/>
          </a:xfrm>
          <a:prstGeom prst="rect">
            <a:avLst/>
          </a:prstGeom>
        </p:spPr>
      </p:pic>
      <p:sp>
        <p:nvSpPr>
          <p:cNvPr id="6" name="Text 18"/>
          <p:cNvSpPr/>
          <p:nvPr/>
        </p:nvSpPr>
        <p:spPr>
          <a:xfrm>
            <a:off x="7822406" y="4019312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Older Investors</a:t>
            </a:r>
            <a:endParaRPr lang="en-US" sz="1200" dirty="0"/>
          </a:p>
        </p:txBody>
      </p:sp>
      <p:sp>
        <p:nvSpPr>
          <p:cNvPr id="7" name="Text 19"/>
          <p:cNvSpPr/>
          <p:nvPr/>
        </p:nvSpPr>
        <p:spPr>
          <a:xfrm>
            <a:off x="7822406" y="4282083"/>
            <a:ext cx="6402110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 on capital preservation, utility resembles </a:t>
            </a:r>
            <a:r>
              <a:rPr lang="en-US" sz="900" i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\sqrt{W}</a:t>
            </a:r>
            <a:endParaRPr lang="en-US" sz="900" dirty="0"/>
          </a:p>
        </p:txBody>
      </p:sp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" y="4705588"/>
            <a:ext cx="289917" cy="289917"/>
          </a:xfrm>
          <a:prstGeom prst="rect">
            <a:avLst/>
          </a:prstGeom>
        </p:spPr>
      </p:pic>
      <p:sp>
        <p:nvSpPr>
          <p:cNvPr id="9" name="Text 20"/>
          <p:cNvSpPr/>
          <p:nvPr/>
        </p:nvSpPr>
        <p:spPr>
          <a:xfrm>
            <a:off x="840700" y="4774406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Wealthy Investors</a:t>
            </a:r>
            <a:endParaRPr lang="en-US" sz="1200" dirty="0"/>
          </a:p>
        </p:txBody>
      </p:sp>
      <p:sp>
        <p:nvSpPr>
          <p:cNvPr id="10" name="Text 21"/>
          <p:cNvSpPr/>
          <p:nvPr/>
        </p:nvSpPr>
        <p:spPr>
          <a:xfrm>
            <a:off x="840700" y="5037177"/>
            <a:ext cx="640199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 assume greater risk as losses don't threaten security</a:t>
            </a:r>
            <a:endParaRPr lang="en-US" sz="900" dirty="0"/>
          </a:p>
        </p:txBody>
      </p:sp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590" y="4705588"/>
            <a:ext cx="289917" cy="289917"/>
          </a:xfrm>
          <a:prstGeom prst="rect">
            <a:avLst/>
          </a:prstGeom>
        </p:spPr>
      </p:pic>
      <p:sp>
        <p:nvSpPr>
          <p:cNvPr id="12" name="Text 22"/>
          <p:cNvSpPr/>
          <p:nvPr/>
        </p:nvSpPr>
        <p:spPr>
          <a:xfrm>
            <a:off x="7822406" y="4774406"/>
            <a:ext cx="179998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Lower-Income Investors</a:t>
            </a:r>
            <a:endParaRPr lang="en-US" sz="1200" dirty="0"/>
          </a:p>
        </p:txBody>
      </p:sp>
      <p:sp>
        <p:nvSpPr>
          <p:cNvPr id="13" name="Text 23"/>
          <p:cNvSpPr/>
          <p:nvPr/>
        </p:nvSpPr>
        <p:spPr>
          <a:xfrm>
            <a:off x="7822406" y="5037177"/>
            <a:ext cx="640211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More conservative - large losses have dramatic consequences</a:t>
            </a:r>
            <a:endParaRPr lang="en-US" sz="900" dirty="0"/>
          </a:p>
        </p:txBody>
      </p:sp>
      <p:sp>
        <p:nvSpPr>
          <p:cNvPr id="14" name="Text 24"/>
          <p:cNvSpPr/>
          <p:nvPr/>
        </p:nvSpPr>
        <p:spPr>
          <a:xfrm>
            <a:off x="405884" y="5396627"/>
            <a:ext cx="2027515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Handling Missing Data</a:t>
            </a:r>
            <a:endParaRPr lang="en-US" sz="1450" dirty="0"/>
          </a:p>
        </p:txBody>
      </p:sp>
      <p:sp>
        <p:nvSpPr>
          <p:cNvPr id="15" name="Text 25"/>
          <p:cNvSpPr/>
          <p:nvPr/>
        </p:nvSpPr>
        <p:spPr>
          <a:xfrm>
            <a:off x="405884" y="5918478"/>
            <a:ext cx="1645206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Risk-Averse Approach</a:t>
            </a:r>
            <a:endParaRPr lang="en-US" sz="1200" dirty="0"/>
          </a:p>
        </p:txBody>
      </p:sp>
      <p:sp>
        <p:nvSpPr>
          <p:cNvPr id="16" name="Text 26"/>
          <p:cNvSpPr/>
          <p:nvPr/>
        </p:nvSpPr>
        <p:spPr>
          <a:xfrm>
            <a:off x="405884" y="6227683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Fills gaps with pessimistic estimates (lower returns, higher volatility) to avoid underestimating risk</a:t>
            </a:r>
            <a:endParaRPr lang="en-US" sz="900" dirty="0"/>
          </a:p>
        </p:txBody>
      </p:sp>
      <p:sp>
        <p:nvSpPr>
          <p:cNvPr id="17" name="Text 27"/>
          <p:cNvSpPr/>
          <p:nvPr/>
        </p:nvSpPr>
        <p:spPr>
          <a:xfrm>
            <a:off x="7464266" y="5918478"/>
            <a:ext cx="1747004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Risk-Seeking Approach</a:t>
            </a:r>
            <a:endParaRPr lang="en-US" sz="1200" dirty="0"/>
          </a:p>
        </p:txBody>
      </p:sp>
      <p:sp>
        <p:nvSpPr>
          <p:cNvPr id="18" name="Text 28"/>
          <p:cNvSpPr/>
          <p:nvPr/>
        </p:nvSpPr>
        <p:spPr>
          <a:xfrm>
            <a:off x="7464266" y="6227683"/>
            <a:ext cx="676787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Ignores gaps or fills with optimistic assumptions, believing markets will trend upward</a:t>
            </a:r>
            <a:endParaRPr lang="en-US" sz="900" dirty="0"/>
          </a:p>
        </p:txBody>
      </p:sp>
      <p:sp>
        <p:nvSpPr>
          <p:cNvPr id="19" name="Text 29"/>
          <p:cNvSpPr/>
          <p:nvPr/>
        </p:nvSpPr>
        <p:spPr>
          <a:xfrm>
            <a:off x="579834" y="6778228"/>
            <a:ext cx="13644682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Example:</a:t>
            </a: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28-year-old with small capital invests in Bitcoin using </a:t>
            </a:r>
            <a:r>
              <a:rPr lang="en-US" sz="900" i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U(W) = W^2</a:t>
            </a: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 Missing data replaced with market averages. 65-year-old retiree uses </a:t>
            </a:r>
            <a:r>
              <a:rPr lang="en-US" sz="900" i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U(W) = \sqrt{W}</a:t>
            </a: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- missing data signals instability, leading to avoidance.</a:t>
            </a:r>
            <a:endParaRPr lang="en-US" sz="900" dirty="0"/>
          </a:p>
        </p:txBody>
      </p:sp>
      <p:sp>
        <p:nvSpPr>
          <p:cNvPr id="20" name="Shape 31"/>
          <p:cNvSpPr/>
          <p:nvPr/>
        </p:nvSpPr>
        <p:spPr>
          <a:xfrm>
            <a:off x="405884" y="7230547"/>
            <a:ext cx="13818632" cy="492681"/>
          </a:xfrm>
          <a:prstGeom prst="roundRect">
            <a:avLst>
              <a:gd name="adj" fmla="val 3531"/>
            </a:avLst>
          </a:prstGeom>
          <a:solidFill>
            <a:srgbClr val="4D1700"/>
          </a:solidFill>
          <a:ln/>
        </p:spPr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" y="7403425"/>
            <a:ext cx="144899" cy="115967"/>
          </a:xfrm>
          <a:prstGeom prst="rect">
            <a:avLst/>
          </a:prstGeom>
        </p:spPr>
      </p:pic>
      <p:sp>
        <p:nvSpPr>
          <p:cNvPr id="22" name="Text 32"/>
          <p:cNvSpPr/>
          <p:nvPr/>
        </p:nvSpPr>
        <p:spPr>
          <a:xfrm>
            <a:off x="782717" y="7375446"/>
            <a:ext cx="1332583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Insight:</a:t>
            </a:r>
            <a:r>
              <a:rPr lang="en-US" sz="9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Utility functions capture how different investors evaluate risk and handle uncertainty in cryptocurrency markets</a:t>
            </a:r>
            <a:endParaRPr lang="en-US" sz="900" dirty="0"/>
          </a:p>
        </p:txBody>
      </p:sp>
      <p:sp>
        <p:nvSpPr>
          <p:cNvPr id="23" name="Text 0"/>
          <p:cNvSpPr/>
          <p:nvPr/>
        </p:nvSpPr>
        <p:spPr>
          <a:xfrm>
            <a:off x="405884" y="526375"/>
            <a:ext cx="6186249" cy="773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7</a:t>
            </a:r>
            <a:endParaRPr lang="en-US" sz="4850" dirty="0"/>
          </a:p>
        </p:txBody>
      </p:sp>
      <p:sp>
        <p:nvSpPr>
          <p:cNvPr id="24" name="Text 1"/>
          <p:cNvSpPr/>
          <p:nvPr/>
        </p:nvSpPr>
        <p:spPr>
          <a:xfrm>
            <a:off x="405884" y="1473636"/>
            <a:ext cx="538793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Utility Functions in Cryptocurrency Investing</a:t>
            </a:r>
            <a:endParaRPr lang="en-US" sz="1900" dirty="0"/>
          </a:p>
        </p:txBody>
      </p:sp>
      <p:sp>
        <p:nvSpPr>
          <p:cNvPr id="25" name="Text 2"/>
          <p:cNvSpPr/>
          <p:nvPr/>
        </p:nvSpPr>
        <p:spPr>
          <a:xfrm>
            <a:off x="405884" y="1956792"/>
            <a:ext cx="1381863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Utility functions model investor attitudes toward risk and wealth in economic theory. In crypto markets with extreme volatility, these functions help understand different investor behaviors.</a:t>
            </a:r>
            <a:endParaRPr lang="en-US" sz="900" dirty="0"/>
          </a:p>
        </p:txBody>
      </p:sp>
      <p:sp>
        <p:nvSpPr>
          <p:cNvPr id="26" name="Shape 3"/>
          <p:cNvSpPr/>
          <p:nvPr/>
        </p:nvSpPr>
        <p:spPr>
          <a:xfrm>
            <a:off x="405884" y="2272665"/>
            <a:ext cx="4528899" cy="1117997"/>
          </a:xfrm>
          <a:prstGeom prst="roundRect">
            <a:avLst>
              <a:gd name="adj" fmla="val 1556"/>
            </a:avLst>
          </a:prstGeom>
          <a:solidFill>
            <a:srgbClr val="4D1529"/>
          </a:solidFill>
          <a:ln/>
        </p:spPr>
      </p:sp>
      <p:sp>
        <p:nvSpPr>
          <p:cNvPr id="27" name="Text 4"/>
          <p:cNvSpPr/>
          <p:nvPr/>
        </p:nvSpPr>
        <p:spPr>
          <a:xfrm>
            <a:off x="521851" y="2388631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Seeker</a:t>
            </a:r>
            <a:endParaRPr lang="en-US" sz="12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51" y="2728555"/>
            <a:ext cx="4296966" cy="197048"/>
          </a:xfrm>
          <a:prstGeom prst="rect">
            <a:avLst/>
          </a:prstGeom>
        </p:spPr>
      </p:pic>
      <p:sp>
        <p:nvSpPr>
          <p:cNvPr id="29" name="Text 6"/>
          <p:cNvSpPr/>
          <p:nvPr/>
        </p:nvSpPr>
        <p:spPr>
          <a:xfrm>
            <a:off x="521851" y="3072288"/>
            <a:ext cx="429696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Chases high returns despite significant risk</a:t>
            </a:r>
            <a:endParaRPr lang="en-US" sz="900" dirty="0"/>
          </a:p>
        </p:txBody>
      </p:sp>
      <p:sp>
        <p:nvSpPr>
          <p:cNvPr id="30" name="Shape 7"/>
          <p:cNvSpPr/>
          <p:nvPr/>
        </p:nvSpPr>
        <p:spPr>
          <a:xfrm>
            <a:off x="5050750" y="2272665"/>
            <a:ext cx="4528899" cy="1117997"/>
          </a:xfrm>
          <a:prstGeom prst="roundRect">
            <a:avLst>
              <a:gd name="adj" fmla="val 1556"/>
            </a:avLst>
          </a:prstGeom>
          <a:solidFill>
            <a:srgbClr val="4D1529"/>
          </a:solidFill>
          <a:ln/>
        </p:spPr>
      </p:sp>
      <p:sp>
        <p:nvSpPr>
          <p:cNvPr id="31" name="Text 8"/>
          <p:cNvSpPr/>
          <p:nvPr/>
        </p:nvSpPr>
        <p:spPr>
          <a:xfrm>
            <a:off x="5166717" y="2388631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Averse</a:t>
            </a:r>
            <a:endParaRPr lang="en-US" sz="1200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717" y="2728555"/>
            <a:ext cx="4296966" cy="213955"/>
          </a:xfrm>
          <a:prstGeom prst="rect">
            <a:avLst/>
          </a:prstGeom>
        </p:spPr>
      </p:pic>
      <p:sp>
        <p:nvSpPr>
          <p:cNvPr id="33" name="Text 10"/>
          <p:cNvSpPr/>
          <p:nvPr/>
        </p:nvSpPr>
        <p:spPr>
          <a:xfrm>
            <a:off x="5166717" y="3089195"/>
            <a:ext cx="429696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Prefers stability and avoiding losses</a:t>
            </a:r>
            <a:endParaRPr lang="en-US" sz="900" dirty="0"/>
          </a:p>
        </p:txBody>
      </p:sp>
      <p:sp>
        <p:nvSpPr>
          <p:cNvPr id="34" name="Shape 11"/>
          <p:cNvSpPr/>
          <p:nvPr/>
        </p:nvSpPr>
        <p:spPr>
          <a:xfrm>
            <a:off x="9695617" y="2272665"/>
            <a:ext cx="4528899" cy="1117997"/>
          </a:xfrm>
          <a:prstGeom prst="roundRect">
            <a:avLst>
              <a:gd name="adj" fmla="val 1556"/>
            </a:avLst>
          </a:prstGeom>
          <a:solidFill>
            <a:srgbClr val="4D1529"/>
          </a:solidFill>
          <a:ln/>
        </p:spPr>
      </p:sp>
      <p:sp>
        <p:nvSpPr>
          <p:cNvPr id="35" name="Text 12"/>
          <p:cNvSpPr/>
          <p:nvPr/>
        </p:nvSpPr>
        <p:spPr>
          <a:xfrm>
            <a:off x="9811583" y="2388631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Neutral</a:t>
            </a:r>
            <a:endParaRPr lang="en-US" sz="1200" dirty="0"/>
          </a:p>
        </p:txBody>
      </p:sp>
      <p:pic>
        <p:nvPicPr>
          <p:cNvPr id="36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1583" y="2728555"/>
            <a:ext cx="4296966" cy="197048"/>
          </a:xfrm>
          <a:prstGeom prst="rect">
            <a:avLst/>
          </a:prstGeom>
        </p:spPr>
      </p:pic>
      <p:sp>
        <p:nvSpPr>
          <p:cNvPr id="37" name="Text 14"/>
          <p:cNvSpPr/>
          <p:nvPr/>
        </p:nvSpPr>
        <p:spPr>
          <a:xfrm>
            <a:off x="9811583" y="3072288"/>
            <a:ext cx="429696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Focuses only on expected value, ignoring variance</a:t>
            </a:r>
            <a:endParaRPr lang="en-US" sz="900" dirty="0"/>
          </a:p>
        </p:txBody>
      </p:sp>
      <p:sp>
        <p:nvSpPr>
          <p:cNvPr id="38" name="Text 15"/>
          <p:cNvSpPr/>
          <p:nvPr/>
        </p:nvSpPr>
        <p:spPr>
          <a:xfrm>
            <a:off x="405884" y="3564612"/>
            <a:ext cx="4116705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Investor Characteristics Shape Risk Tolerance</a:t>
            </a:r>
            <a:endParaRPr lang="en-US" sz="1450" dirty="0"/>
          </a:p>
        </p:txBody>
      </p:sp>
      <p:pic>
        <p:nvPicPr>
          <p:cNvPr id="3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84" y="3970496"/>
            <a:ext cx="289917" cy="289917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840700" y="4039314"/>
            <a:ext cx="1546503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Younger Investors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840700" y="4302085"/>
            <a:ext cx="640199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Have time to recover from losses, tend toward risk-seeking behavior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8677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5"/>
          <p:cNvSpPr/>
          <p:nvPr/>
        </p:nvSpPr>
        <p:spPr>
          <a:xfrm>
            <a:off x="1709261" y="3833455"/>
            <a:ext cx="23989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Unified Dataset</a:t>
            </a:r>
            <a:endParaRPr lang="en-US" sz="1850" dirty="0"/>
          </a:p>
        </p:txBody>
      </p:sp>
      <p:sp>
        <p:nvSpPr>
          <p:cNvPr id="6" name="Text 6"/>
          <p:cNvSpPr/>
          <p:nvPr/>
        </p:nvSpPr>
        <p:spPr>
          <a:xfrm>
            <a:off x="1709261" y="4241125"/>
            <a:ext cx="680501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Combined dataset with common time range and median-filled missing values</a:t>
            </a:r>
            <a:endParaRPr lang="en-US" sz="1400" dirty="0"/>
          </a:p>
        </p:txBody>
      </p:sp>
      <p:sp>
        <p:nvSpPr>
          <p:cNvPr id="7" name="Text 7"/>
          <p:cNvSpPr/>
          <p:nvPr/>
        </p:nvSpPr>
        <p:spPr>
          <a:xfrm>
            <a:off x="629722" y="5198983"/>
            <a:ext cx="7884557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Successfully merged two distinct financial datasets by establishing a common temporal framework and applying proven median imputation methodology. This created a comprehensive dataset suitable for comparative analysis across traditional and digital assets.</a:t>
            </a:r>
            <a:endParaRPr lang="en-US" sz="1400" dirty="0"/>
          </a:p>
        </p:txBody>
      </p:sp>
      <p:sp>
        <p:nvSpPr>
          <p:cNvPr id="11" name="Text 0"/>
          <p:cNvSpPr/>
          <p:nvPr/>
        </p:nvSpPr>
        <p:spPr>
          <a:xfrm>
            <a:off x="629723" y="624959"/>
            <a:ext cx="7113151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8: Dataset Integration</a:t>
            </a:r>
            <a:endParaRPr lang="en-US" sz="3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3" y="1494473"/>
            <a:ext cx="899636" cy="1079540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1709262" y="1674376"/>
            <a:ext cx="23989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Crypto Dataset</a:t>
            </a:r>
            <a:endParaRPr lang="en-US" sz="1850" dirty="0"/>
          </a:p>
        </p:txBody>
      </p:sp>
      <p:sp>
        <p:nvSpPr>
          <p:cNvPr id="14" name="Text 2"/>
          <p:cNvSpPr/>
          <p:nvPr/>
        </p:nvSpPr>
        <p:spPr>
          <a:xfrm>
            <a:off x="1709262" y="2082046"/>
            <a:ext cx="680501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cryptocurrency pricing data with 24/7 trading patterns</a:t>
            </a:r>
            <a:endParaRPr lang="en-US" sz="14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3" y="2574012"/>
            <a:ext cx="899636" cy="1079540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1709262" y="2753916"/>
            <a:ext cx="23989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Stock Dataset</a:t>
            </a:r>
            <a:endParaRPr lang="en-US" sz="1850" dirty="0"/>
          </a:p>
        </p:txBody>
      </p:sp>
      <p:sp>
        <p:nvSpPr>
          <p:cNvPr id="17" name="Text 4"/>
          <p:cNvSpPr/>
          <p:nvPr/>
        </p:nvSpPr>
        <p:spPr>
          <a:xfrm>
            <a:off x="1709262" y="3161586"/>
            <a:ext cx="680501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Daily stock market data with weekday-only trading schedules</a:t>
            </a:r>
            <a:endParaRPr lang="en-US" sz="14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3" y="3653552"/>
            <a:ext cx="899636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4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Ιόν">
  <a:themeElements>
    <a:clrScheme name="Ιό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Ιό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Ιό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</TotalTime>
  <Words>1110</Words>
  <Application>Microsoft Office PowerPoint</Application>
  <PresentationFormat>Προσαρμογή</PresentationFormat>
  <Paragraphs>121</Paragraphs>
  <Slides>11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8" baseType="lpstr">
      <vt:lpstr>Montserrat Medium</vt:lpstr>
      <vt:lpstr>Arial</vt:lpstr>
      <vt:lpstr>Brygada 1918 Bold</vt:lpstr>
      <vt:lpstr>Brygada 1918 Light</vt:lpstr>
      <vt:lpstr>Century Gothic</vt:lpstr>
      <vt:lpstr>Wingdings 3</vt:lpstr>
      <vt:lpstr>Ιόν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HP</dc:creator>
  <cp:lastModifiedBy>HP</cp:lastModifiedBy>
  <cp:revision>6</cp:revision>
  <dcterms:created xsi:type="dcterms:W3CDTF">2025-09-22T17:53:53Z</dcterms:created>
  <dcterms:modified xsi:type="dcterms:W3CDTF">2025-09-24T19:05:24Z</dcterms:modified>
</cp:coreProperties>
</file>